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19" r:id="rId3"/>
    <p:sldId id="320" r:id="rId4"/>
    <p:sldId id="322" r:id="rId5"/>
    <p:sldId id="304" r:id="rId6"/>
    <p:sldId id="324" r:id="rId7"/>
    <p:sldId id="323" r:id="rId8"/>
    <p:sldId id="325" r:id="rId9"/>
    <p:sldId id="326" r:id="rId10"/>
    <p:sldId id="327" r:id="rId11"/>
    <p:sldId id="330" r:id="rId12"/>
    <p:sldId id="328" r:id="rId13"/>
    <p:sldId id="331" r:id="rId14"/>
    <p:sldId id="329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FFFF"/>
    <a:srgbClr val="000000"/>
    <a:srgbClr val="EED2C7"/>
    <a:srgbClr val="FF5050"/>
    <a:srgbClr val="E9C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50CF6-27EB-41A0-9C84-34076BD6925D}" type="datetimeFigureOut">
              <a:rPr lang="en-CA" smtClean="0"/>
              <a:t>2021-05-21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883D4-5722-4250-B091-0AD3656625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8449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D3B73E-CA9C-4568-80F7-7D43C75C83DB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546A8B-9A56-4591-A59D-49121D941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44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7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7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8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4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9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2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0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2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3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6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38482-A743-4F07-A79A-6AFE07D89A39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6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087" y="1122363"/>
            <a:ext cx="11895827" cy="2479674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théorie atomique, les isotopes et la désintégration radioactive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67391"/>
          </a:xfrm>
        </p:spPr>
        <p:txBody>
          <a:bodyPr>
            <a:no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7.1</a:t>
            </a:r>
          </a:p>
        </p:txBody>
      </p:sp>
    </p:spTree>
    <p:extLst>
      <p:ext uri="{BB962C8B-B14F-4D97-AF65-F5344CB8AC3E}">
        <p14:creationId xmlns:p14="http://schemas.microsoft.com/office/powerpoint/2010/main" val="1340165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pie de la page 287 du texte.pdf - Foxit PhantomPDF Business for ASU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2" t="35953" r="16014" b="15642"/>
          <a:stretch/>
        </p:blipFill>
        <p:spPr>
          <a:xfrm>
            <a:off x="1819159" y="3633573"/>
            <a:ext cx="8548683" cy="3224427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701" y="127014"/>
            <a:ext cx="10515600" cy="810532"/>
          </a:xfrm>
        </p:spPr>
        <p:txBody>
          <a:bodyPr>
            <a:normAutofit/>
          </a:bodyPr>
          <a:lstStyle/>
          <a:p>
            <a:pPr algn="ctr"/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rayonnement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0063" y="699018"/>
                <a:ext cx="11797138" cy="1074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CA" sz="3100" b="1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 </a:t>
                </a:r>
                <a:r>
                  <a:rPr lang="en-CA" sz="3100" b="1" i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rayonnement</a:t>
                </a:r>
                <a:r>
                  <a:rPr lang="en-CA" sz="3100" b="1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gamma</a:t>
                </a: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CA" sz="3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p>
                      <m:e>
                        <m:r>
                          <a:rPr lang="en-US" sz="3200" i="1">
                            <a:latin typeface="Cambria Math"/>
                          </a:rPr>
                          <m:t>𝛾</m:t>
                        </m:r>
                      </m:e>
                    </m:sPre>
                  </m:oMath>
                </a14:m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CA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comprend</a:t>
                </a: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des </a:t>
                </a:r>
                <a:r>
                  <a:rPr lang="en-CA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rayons</a:t>
                </a: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haute </a:t>
                </a:r>
                <a:r>
                  <a:rPr lang="fr-FR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énergie et de courte longueur d’onde émis par des sources radioactives.</a:t>
                </a:r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63" y="699018"/>
                <a:ext cx="11797138" cy="1074653"/>
              </a:xfrm>
              <a:prstGeom prst="rect">
                <a:avLst/>
              </a:prstGeom>
              <a:blipFill rotWithShape="0">
                <a:blip r:embed="rId3"/>
                <a:stretch>
                  <a:fillRect l="-1137" t="-5682" b="-17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9325387" y="3462919"/>
            <a:ext cx="1070694" cy="339508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11351" y="1658729"/>
                <a:ext cx="4954561" cy="582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100" dirty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Exemple,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CA" sz="3100" i="1">
                            <a:effectLst/>
                            <a:latin typeface="Cambria Math" panose="02040503050406030204" pitchFamily="18" charset="0"/>
                            <a:ea typeface="MS Mincho"/>
                          </a:rPr>
                        </m:ctrlPr>
                      </m:sPrePr>
                      <m:sub>
                        <m:r>
                          <a:rPr lang="en-CA" sz="3100" b="0" i="1" smtClean="0">
                            <a:effectLst/>
                            <a:latin typeface="Cambria Math"/>
                            <a:ea typeface="MS Mincho"/>
                          </a:rPr>
                          <m:t>28</m:t>
                        </m:r>
                      </m:sub>
                      <m:sup>
                        <m:r>
                          <a:rPr lang="en-CA" sz="3100" b="0" i="1" smtClean="0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60</m:t>
                        </m:r>
                      </m:sup>
                      <m:e>
                        <m:r>
                          <a:rPr lang="en-CA" sz="3100" b="0" i="1" smtClean="0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𝑁𝑖</m:t>
                        </m:r>
                        <m:r>
                          <a:rPr lang="en-US" sz="31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→ </m:t>
                        </m:r>
                        <m:sPre>
                          <m:sPrePr>
                            <m:ctrlPr>
                              <a:rPr lang="en-CA" sz="3100" i="1" smtClean="0">
                                <a:effectLst/>
                                <a:latin typeface="Cambria Math" panose="02040503050406030204" pitchFamily="18" charset="0"/>
                                <a:ea typeface="MS Mincho"/>
                              </a:rPr>
                            </m:ctrlPr>
                          </m:sPrePr>
                          <m:sub>
                            <m:r>
                              <a:rPr lang="en-CA" sz="3100" b="0" i="1" smtClean="0">
                                <a:effectLst/>
                                <a:latin typeface="Cambria Math"/>
                                <a:ea typeface="MS Mincho"/>
                              </a:rPr>
                              <m:t>28</m:t>
                            </m:r>
                          </m:sub>
                          <m:sup>
                            <m:r>
                              <a:rPr lang="en-CA" sz="3100" b="0" i="1" smtClean="0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60</m:t>
                            </m:r>
                          </m:sup>
                          <m:e>
                            <m:r>
                              <a:rPr lang="en-CA" sz="3100" b="0" i="1" smtClean="0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𝑁𝑖</m:t>
                            </m:r>
                            <m:r>
                              <a:rPr lang="en-US" sz="3100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+ </m:t>
                            </m:r>
                            <m:sPre>
                              <m:sPrePr>
                                <m:ctrlPr>
                                  <a:rPr lang="en-CA" sz="3100" i="1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</a:rPr>
                                </m:ctrlPr>
                              </m:sPrePr>
                              <m:sub>
                                <m:r>
                                  <a:rPr lang="en-CA" sz="3100" b="0" i="1" smtClean="0">
                                    <a:effectLst/>
                                    <a:latin typeface="Cambria Math"/>
                                    <a:ea typeface="MS Mincho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CA" sz="3100" b="0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0</m:t>
                                </m:r>
                              </m:sup>
                              <m:e>
                                <m:r>
                                  <m:rPr>
                                    <m:sty m:val="p"/>
                                  </m:rPr>
                                  <a:rPr lang="el-GR" sz="3100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γ</m:t>
                                </m:r>
                              </m:e>
                            </m:sPre>
                          </m:e>
                        </m:sPre>
                      </m:e>
                    </m:sPre>
                  </m:oMath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351" y="1658729"/>
                <a:ext cx="4954561" cy="582019"/>
              </a:xfrm>
              <a:prstGeom prst="rect">
                <a:avLst/>
              </a:prstGeom>
              <a:blipFill>
                <a:blip r:embed="rId4"/>
                <a:stretch>
                  <a:fillRect l="-2952" t="-11458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758" y="3088143"/>
                <a:ext cx="6304868" cy="5818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100" dirty="0" err="1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Exemple</a:t>
                </a:r>
                <a:r>
                  <a:rPr lang="en-US" sz="3100" dirty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CA" sz="3100" i="1">
                            <a:effectLst/>
                            <a:latin typeface="Cambria Math" panose="02040503050406030204" pitchFamily="18" charset="0"/>
                            <a:ea typeface="MS Mincho"/>
                          </a:rPr>
                        </m:ctrlPr>
                      </m:sPrePr>
                      <m:sub>
                        <m:r>
                          <a:rPr lang="en-US" sz="31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92</m:t>
                        </m:r>
                      </m:sub>
                      <m:sup>
                        <m:r>
                          <a:rPr lang="en-US" sz="31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238</m:t>
                        </m:r>
                      </m:sup>
                      <m:e>
                        <m:r>
                          <a:rPr lang="en-US" sz="31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𝑈</m:t>
                        </m:r>
                        <m:r>
                          <a:rPr lang="en-US" sz="31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→ </m:t>
                        </m:r>
                        <m:sPre>
                          <m:sPrePr>
                            <m:ctrlPr>
                              <a:rPr lang="en-CA" sz="3100" i="1">
                                <a:effectLst/>
                                <a:latin typeface="Cambria Math" panose="02040503050406030204" pitchFamily="18" charset="0"/>
                                <a:ea typeface="MS Mincho"/>
                              </a:rPr>
                            </m:ctrlPr>
                          </m:sPrePr>
                          <m:sub>
                            <m:r>
                              <a:rPr lang="en-US" sz="3100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90</m:t>
                            </m:r>
                          </m:sub>
                          <m:sup>
                            <m:r>
                              <a:rPr lang="en-US" sz="3100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234</m:t>
                            </m:r>
                          </m:sup>
                          <m:e>
                            <m:r>
                              <a:rPr lang="en-US" sz="3100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𝑇h</m:t>
                            </m:r>
                            <m:r>
                              <a:rPr lang="en-US" sz="3100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+ </m:t>
                            </m:r>
                            <m:sPre>
                              <m:sPrePr>
                                <m:ctrlPr>
                                  <a:rPr lang="en-CA" sz="3100" i="1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</a:rPr>
                                </m:ctrlPr>
                              </m:sPrePr>
                              <m:sub>
                                <m:r>
                                  <a:rPr lang="en-US" sz="3100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3100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4</m:t>
                                </m:r>
                              </m:sup>
                              <m:e>
                                <m:r>
                                  <a:rPr lang="en-US" sz="3100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𝛼</m:t>
                                </m:r>
                                <m:r>
                                  <a:rPr lang="en-US" sz="3100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+2</m:t>
                                </m:r>
                                <m:sPre>
                                  <m:sPrePr>
                                    <m:ctrlPr>
                                      <a:rPr lang="en-CA" sz="31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MS Mincho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CA" sz="31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MS Mincho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CA" sz="31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0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31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γ</m:t>
                                    </m:r>
                                  </m:e>
                                </m:sPre>
                              </m:e>
                            </m:sPre>
                          </m:e>
                        </m:sPre>
                      </m:e>
                    </m:sPre>
                  </m:oMath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758" y="3088143"/>
                <a:ext cx="6304868" cy="581826"/>
              </a:xfrm>
              <a:prstGeom prst="rect">
                <a:avLst/>
              </a:prstGeom>
              <a:blipFill rotWithShape="0">
                <a:blip r:embed="rId5"/>
                <a:stretch>
                  <a:fillRect l="-2321" t="-12632" b="-3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90062" y="2148447"/>
            <a:ext cx="1179713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CA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CA" sz="3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rayonnement</a:t>
            </a:r>
            <a:r>
              <a:rPr lang="en-CA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gamma </a:t>
            </a:r>
            <a:r>
              <a:rPr lang="en-CA" sz="3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CA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accompagner</a:t>
            </a:r>
            <a:r>
              <a:rPr lang="en-CA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d’autres</a:t>
            </a:r>
            <a:r>
              <a:rPr lang="en-CA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formes</a:t>
            </a:r>
            <a:r>
              <a:rPr lang="en-CA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3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rayonnement</a:t>
            </a:r>
            <a:r>
              <a:rPr lang="en-CA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3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n-CA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CA" sz="3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rayonnement</a:t>
            </a:r>
            <a:r>
              <a:rPr lang="en-CA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alpha.</a:t>
            </a:r>
          </a:p>
        </p:txBody>
      </p:sp>
    </p:spTree>
    <p:extLst>
      <p:ext uri="{BB962C8B-B14F-4D97-AF65-F5344CB8AC3E}">
        <p14:creationId xmlns:p14="http://schemas.microsoft.com/office/powerpoint/2010/main" val="203509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67951"/>
            <a:ext cx="11999167" cy="1268963"/>
          </a:xfrm>
        </p:spPr>
        <p:txBody>
          <a:bodyPr>
            <a:normAutofit/>
          </a:bodyPr>
          <a:lstStyle/>
          <a:p>
            <a:pPr algn="ctr"/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Certains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isotopes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peuvent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subir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plusieurs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désintégrations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avant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d’obtenir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stable</a:t>
            </a:r>
          </a:p>
        </p:txBody>
      </p:sp>
      <p:pic>
        <p:nvPicPr>
          <p:cNvPr id="3" name="Picture 2" descr="Copie de la page 293 du texte.pdf - Foxit PhantomPDF Business for ASU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7" t="35690" r="29315" b="16829"/>
          <a:stretch/>
        </p:blipFill>
        <p:spPr>
          <a:xfrm>
            <a:off x="466460" y="1302654"/>
            <a:ext cx="11066243" cy="5494961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2814557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capacité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penetration relative entre la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désintégration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alpha, la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désintégration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bêta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la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désintégration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gamma</a:t>
            </a:r>
          </a:p>
        </p:txBody>
      </p:sp>
      <p:pic>
        <p:nvPicPr>
          <p:cNvPr id="1028" name="Picture 4" descr="http://universe-review.ca/I14-10-ppowe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4"/>
          <a:stretch/>
        </p:blipFill>
        <p:spPr bwMode="auto">
          <a:xfrm>
            <a:off x="2584230" y="1747102"/>
            <a:ext cx="7023540" cy="3363797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90661" y="4786604"/>
            <a:ext cx="3732245" cy="25192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33053" y="4726178"/>
            <a:ext cx="144629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L’aluminium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74145" y="4720205"/>
            <a:ext cx="112402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plomb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8189" y="4720206"/>
            <a:ext cx="110959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papier</a:t>
            </a:r>
          </a:p>
        </p:txBody>
      </p:sp>
    </p:spTree>
    <p:extLst>
      <p:ext uri="{BB962C8B-B14F-4D97-AF65-F5344CB8AC3E}">
        <p14:creationId xmlns:p14="http://schemas.microsoft.com/office/powerpoint/2010/main" val="766049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1169"/>
            <a:ext cx="10515600" cy="837699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question d’un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ancien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provincial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17984" y="23837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3292" y="861799"/>
                <a:ext cx="12068707" cy="201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Question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r>
                  <a:rPr lang="fr-FR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Quel produit de désintégration doit-on utiliser pour compléter l’équation nucléaire ci-dessus?</a:t>
                </a:r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Pre>
                      <m:sPre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100" i="1">
                            <a:latin typeface="Cambria Math"/>
                          </a:rPr>
                          <m:t>83</m:t>
                        </m:r>
                      </m:sub>
                      <m:sup>
                        <m:r>
                          <a:rPr lang="en-US" sz="3100" i="1">
                            <a:latin typeface="Cambria Math"/>
                          </a:rPr>
                          <m:t>214</m:t>
                        </m:r>
                      </m:sup>
                      <m:e>
                        <m:r>
                          <a:rPr lang="en-US" sz="3100" i="1">
                            <a:latin typeface="Cambria Math"/>
                          </a:rPr>
                          <m:t>𝐵𝑖</m:t>
                        </m:r>
                        <m:r>
                          <a:rPr lang="en-US" sz="3100" i="1">
                            <a:latin typeface="Cambria Math"/>
                          </a:rPr>
                          <m:t> → </m:t>
                        </m:r>
                        <m:sPre>
                          <m:sPre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sz="3100" i="1">
                                <a:latin typeface="Cambria Math"/>
                              </a:rPr>
                              <m:t>84</m:t>
                            </m:r>
                          </m:sub>
                          <m:sup>
                            <m:r>
                              <a:rPr lang="en-US" sz="3100" i="1">
                                <a:latin typeface="Cambria Math"/>
                              </a:rPr>
                              <m:t>214</m:t>
                            </m:r>
                          </m:sup>
                          <m:e>
                            <m:r>
                              <a:rPr lang="en-US" sz="3100" i="1">
                                <a:latin typeface="Cambria Math"/>
                              </a:rPr>
                              <m:t>𝑃𝑜</m:t>
                            </m:r>
                            <m:r>
                              <a:rPr lang="en-US" sz="3100" i="1">
                                <a:latin typeface="Cambria Math"/>
                              </a:rPr>
                              <m:t>+ </m:t>
                            </m:r>
                          </m:e>
                        </m:sPre>
                      </m:e>
                    </m:sPre>
                  </m:oMath>
                </a14:m>
                <a:r>
                  <a:rPr lang="en-US" sz="31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92" y="861799"/>
                <a:ext cx="12068707" cy="2010230"/>
              </a:xfrm>
              <a:prstGeom prst="rect">
                <a:avLst/>
              </a:prstGeom>
              <a:blipFill rotWithShape="0">
                <a:blip r:embed="rId2"/>
                <a:stretch>
                  <a:fillRect l="-1212" t="-3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0256647"/>
                  </p:ext>
                </p:extLst>
              </p:nvPr>
            </p:nvGraphicFramePr>
            <p:xfrm>
              <a:off x="278067" y="2568396"/>
              <a:ext cx="3624648" cy="1986177"/>
            </p:xfrm>
            <a:graphic>
              <a:graphicData uri="http://schemas.openxmlformats.org/drawingml/2006/table">
                <a:tbl>
                  <a:tblPr firstRow="1" firstCol="1" bandRow="1">
                    <a:tableStyleId>{D7AC3CCA-C797-4891-BE02-D94E43425B78}</a:tableStyleId>
                  </a:tblPr>
                  <a:tblGrid>
                    <a:gridCol w="14784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4617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2776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lang="en-US" sz="31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31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3100">
                                        <a:effectLst/>
                                        <a:latin typeface="Cambria Math"/>
                                      </a:rPr>
                                      <m:t>−1</m:t>
                                    </m:r>
                                  </m:sub>
                                  <m:sup>
                                    <m:r>
                                      <a:rPr lang="en-US" sz="310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  <m:e>
                                    <m:r>
                                      <a:rPr lang="en-US" sz="3100">
                                        <a:effectLst/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31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140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II</a:t>
                          </a:r>
                          <a:endParaRPr lang="en-US" sz="31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31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3100">
                                        <a:effectLst/>
                                        <a:latin typeface="Cambria Math"/>
                                      </a:rPr>
                                      <m:t>−1</m:t>
                                    </m:r>
                                  </m:sub>
                                  <m:sup>
                                    <m:r>
                                      <a:rPr lang="en-US" sz="310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  <m:e>
                                    <m:r>
                                      <a:rPr lang="en-US" sz="3100">
                                        <a:effectLst/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31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2700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III</a:t>
                          </a:r>
                          <a:endParaRPr lang="en-US" sz="31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31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31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3100">
                                        <a:effectLst/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  <m:e>
                                    <m:r>
                                      <a:rPr lang="en-US" sz="3100">
                                        <a:effectLst/>
                                        <a:latin typeface="Cambria Math"/>
                                      </a:rPr>
                                      <m:t>𝛼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31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0256647"/>
                  </p:ext>
                </p:extLst>
              </p:nvPr>
            </p:nvGraphicFramePr>
            <p:xfrm>
              <a:off x="278067" y="2568396"/>
              <a:ext cx="3624648" cy="1986177"/>
            </p:xfrm>
            <a:graphic>
              <a:graphicData uri="http://schemas.openxmlformats.org/drawingml/2006/table">
                <a:tbl>
                  <a:tblPr firstRow="1" firstCol="1" bandRow="1">
                    <a:tableStyleId>{D7AC3CCA-C797-4891-BE02-D94E43425B78}</a:tableStyleId>
                  </a:tblPr>
                  <a:tblGrid>
                    <a:gridCol w="1478475"/>
                    <a:gridCol w="2146173"/>
                  </a:tblGrid>
                  <a:tr h="72776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lang="en-US" sz="31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69122" t="-1667" r="-567" b="-194167"/>
                          </a:stretch>
                        </a:blipFill>
                      </a:tcPr>
                    </a:tc>
                  </a:tr>
                  <a:tr h="63140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II</a:t>
                          </a:r>
                          <a:endParaRPr lang="en-US" sz="31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69122" t="-117308" r="-567" b="-124038"/>
                          </a:stretch>
                        </a:blipFill>
                      </a:tcPr>
                    </a:tc>
                  </a:tr>
                  <a:tr h="62700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III</a:t>
                          </a:r>
                          <a:endParaRPr lang="en-US" sz="31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69122" t="-219417" r="-567" b="-2524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>
            <a:off x="8827145" y="2383730"/>
            <a:ext cx="3145413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seulement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seulement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et II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seulement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 II et 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459659"/>
                <a:ext cx="12191999" cy="2485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00" dirty="0" err="1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Réponse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nombre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masse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reste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même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mais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charge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nucleaire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augmente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par 1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u.m.a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.,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donc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ceci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doit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être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désintégration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béta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particule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ê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peut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etre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écrite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soit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comme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1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31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en-US" sz="310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sPre>
                  </m:oMath>
                </a14:m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comme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1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31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sPre>
                  </m:oMath>
                </a14:m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donc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réponse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59659"/>
                <a:ext cx="12191999" cy="2485937"/>
              </a:xfrm>
              <a:prstGeom prst="rect">
                <a:avLst/>
              </a:prstGeom>
              <a:blipFill rotWithShape="0">
                <a:blip r:embed="rId4"/>
                <a:stretch>
                  <a:fillRect l="-1200" t="-3440" r="-50" b="-7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667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1366"/>
            <a:ext cx="10515600" cy="914400"/>
          </a:xfrm>
        </p:spPr>
        <p:txBody>
          <a:bodyPr>
            <a:normAutofit/>
          </a:bodyPr>
          <a:lstStyle/>
          <a:p>
            <a:pPr algn="ctr"/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Résumé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8742250"/>
                  </p:ext>
                </p:extLst>
              </p:nvPr>
            </p:nvGraphicFramePr>
            <p:xfrm>
              <a:off x="0" y="1678892"/>
              <a:ext cx="12192000" cy="5049286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255128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6577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69146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18346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725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err="1">
                              <a:solidFill>
                                <a:srgbClr val="000000"/>
                              </a:solidFill>
                            </a:rPr>
                            <a:t>Propriété</a:t>
                          </a:r>
                          <a:endParaRPr lang="en-CA" sz="25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Le</a:t>
                          </a:r>
                          <a:r>
                            <a:rPr lang="en-CA" sz="2500" baseline="0" dirty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 </a:t>
                          </a:r>
                          <a:r>
                            <a:rPr lang="en-CA" sz="2500" baseline="0" dirty="0" err="1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rayonnement</a:t>
                          </a:r>
                          <a:r>
                            <a:rPr lang="en-CA" sz="2500" baseline="0" dirty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 </a:t>
                          </a:r>
                          <a:r>
                            <a:rPr lang="el-GR" sz="2500" baseline="0" dirty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α</a:t>
                          </a:r>
                          <a:endParaRPr lang="en-CA" sz="25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Le</a:t>
                          </a:r>
                          <a:r>
                            <a:rPr lang="en-CA" sz="2500" baseline="0" dirty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 </a:t>
                          </a:r>
                          <a:r>
                            <a:rPr lang="en-CA" sz="2500" baseline="0" dirty="0" err="1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rayonnement</a:t>
                          </a:r>
                          <a:r>
                            <a:rPr lang="en-CA" sz="2500" baseline="0" dirty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 </a:t>
                          </a:r>
                          <a:r>
                            <a:rPr lang="el-GR" sz="2500" baseline="0" dirty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β</a:t>
                          </a:r>
                          <a:endParaRPr lang="en-CA" sz="25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Le</a:t>
                          </a:r>
                          <a:r>
                            <a:rPr lang="en-CA" sz="2500" baseline="0" dirty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 </a:t>
                          </a:r>
                          <a:r>
                            <a:rPr lang="en-CA" sz="2500" baseline="0" dirty="0" err="1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rayonnement</a:t>
                          </a:r>
                          <a:r>
                            <a:rPr lang="en-CA" sz="2500" baseline="0" dirty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 </a:t>
                          </a:r>
                          <a:r>
                            <a:rPr lang="el-GR" sz="2500" baseline="0" dirty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γ</a:t>
                          </a:r>
                          <a:endParaRPr lang="en-CA" sz="25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93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baseline="0" dirty="0" err="1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symbole</a:t>
                          </a:r>
                          <a:r>
                            <a:rPr lang="en-CA" sz="2500" baseline="0" dirty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/</a:t>
                          </a:r>
                          <a:r>
                            <a:rPr lang="en-CA" sz="2500" baseline="0" dirty="0" err="1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particule</a:t>
                          </a:r>
                          <a:endParaRPr lang="en-CA" sz="25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lang="en-CA" sz="2800" i="1" smtClean="0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PrePr>
                                <m:sub>
                                  <m:r>
                                    <a:rPr lang="fr-CA" sz="28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fr-CA" sz="28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4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800" i="1" smtClean="0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α</m:t>
                                  </m:r>
                                </m:e>
                              </m:sPre>
                            </m:oMath>
                          </a14:m>
                          <a:r>
                            <a:rPr lang="en-CA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ou </a:t>
                          </a:r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lang="en-CA" sz="2800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PrePr>
                                <m:sub>
                                  <m:r>
                                    <a:rPr lang="fr-CA" sz="2800" i="1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fr-CA" sz="2800" i="1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4</m:t>
                                  </m:r>
                                </m:sup>
                                <m:e>
                                  <m:r>
                                    <a:rPr lang="fr-CA" sz="2800" i="1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𝐻𝑒</m:t>
                                  </m:r>
                                </m:e>
                              </m:sPre>
                            </m:oMath>
                          </a14:m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lang="en-CA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fr-CA" sz="2400" i="1"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fr-CA" sz="2400" i="1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  <m:e>
                                  <m:r>
                                    <a:rPr lang="fr-CA" sz="2400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</m:sPre>
                              <m:r>
                                <a:rPr lang="fr-CA" sz="2400" i="1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ou</m:t>
                              </m:r>
                            </m:oMath>
                          </a14:m>
                          <a:r>
                            <a:rPr lang="en-CA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lang="en-C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fr-CA" sz="2400" i="1"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fr-CA" sz="2400" i="1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  <m:e>
                                  <m:r>
                                    <a:rPr lang="en-CA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sPre>
                            </m:oMath>
                          </a14:m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CA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𝛾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2348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Description</a:t>
                          </a:r>
                          <a:r>
                            <a:rPr lang="en-CA" sz="2500" baseline="0" dirty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 de la </a:t>
                          </a:r>
                          <a:r>
                            <a:rPr lang="en-CA" sz="2500" baseline="0" dirty="0" err="1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désintégration</a:t>
                          </a:r>
                          <a:endParaRPr lang="en-CA" sz="25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err="1">
                              <a:latin typeface="+mn-lt"/>
                              <a:cs typeface="+mn-cs"/>
                            </a:rPr>
                            <a:t>L’émission</a:t>
                          </a:r>
                          <a:r>
                            <a:rPr lang="en-CA" sz="2500" dirty="0">
                              <a:latin typeface="+mn-lt"/>
                              <a:cs typeface="+mn-cs"/>
                            </a:rPr>
                            <a:t> </a:t>
                          </a:r>
                          <a:r>
                            <a:rPr lang="en-CA" sz="2500" dirty="0" err="1">
                              <a:latin typeface="+mn-lt"/>
                              <a:cs typeface="+mn-cs"/>
                            </a:rPr>
                            <a:t>d’une</a:t>
                          </a:r>
                          <a:r>
                            <a:rPr lang="en-CA" sz="2500" baseline="0" dirty="0">
                              <a:latin typeface="+mn-lt"/>
                              <a:cs typeface="+mn-cs"/>
                            </a:rPr>
                            <a:t> </a:t>
                          </a:r>
                          <a:r>
                            <a:rPr lang="en-CA" sz="2500" baseline="0" dirty="0" err="1">
                              <a:latin typeface="+mn-lt"/>
                              <a:cs typeface="+mn-cs"/>
                            </a:rPr>
                            <a:t>p</a:t>
                          </a:r>
                          <a:r>
                            <a:rPr lang="en-CA" sz="2500" dirty="0" err="1">
                              <a:latin typeface="+mn-lt"/>
                              <a:cs typeface="+mn-cs"/>
                            </a:rPr>
                            <a:t>articule</a:t>
                          </a:r>
                          <a:r>
                            <a:rPr lang="en-CA" sz="2500" baseline="0" dirty="0">
                              <a:latin typeface="+mn-lt"/>
                              <a:cs typeface="+mn-cs"/>
                            </a:rPr>
                            <a:t> alpha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/>
                            <a:t>Un</a:t>
                          </a:r>
                          <a:r>
                            <a:rPr lang="en-CA" sz="2500" baseline="0" dirty="0"/>
                            <a:t> neutron se </a:t>
                          </a:r>
                          <a:r>
                            <a:rPr lang="en-CA" sz="2500" baseline="0" dirty="0" err="1"/>
                            <a:t>transforme</a:t>
                          </a:r>
                          <a:r>
                            <a:rPr lang="en-CA" sz="2500" baseline="0" dirty="0"/>
                            <a:t> </a:t>
                          </a:r>
                          <a:r>
                            <a:rPr lang="en-CA" sz="2500" baseline="0" dirty="0" err="1"/>
                            <a:t>en</a:t>
                          </a:r>
                          <a:r>
                            <a:rPr lang="en-CA" sz="2500" baseline="0" dirty="0"/>
                            <a:t> proton et </a:t>
                          </a:r>
                          <a:r>
                            <a:rPr lang="en-CA" sz="2500" baseline="0" dirty="0" err="1"/>
                            <a:t>une</a:t>
                          </a:r>
                          <a:r>
                            <a:rPr lang="en-CA" sz="2500" baseline="0" dirty="0"/>
                            <a:t> </a:t>
                          </a:r>
                          <a:r>
                            <a:rPr lang="en-CA" sz="2500" baseline="0" dirty="0" err="1"/>
                            <a:t>p</a:t>
                          </a:r>
                          <a:r>
                            <a:rPr lang="en-CA" sz="2500" dirty="0" err="1"/>
                            <a:t>articule</a:t>
                          </a:r>
                          <a:r>
                            <a:rPr lang="en-CA" sz="2500" baseline="0" dirty="0"/>
                            <a:t> </a:t>
                          </a:r>
                          <a:r>
                            <a:rPr lang="en-CA" sz="2500" baseline="0" dirty="0" err="1"/>
                            <a:t>bêta</a:t>
                          </a:r>
                          <a:r>
                            <a:rPr lang="en-CA" sz="2500" baseline="0" dirty="0"/>
                            <a:t> </a:t>
                          </a:r>
                          <a:r>
                            <a:rPr lang="en-CA" sz="2500" baseline="0" dirty="0" err="1"/>
                            <a:t>est</a:t>
                          </a:r>
                          <a:r>
                            <a:rPr lang="en-CA" sz="2500" baseline="0" dirty="0"/>
                            <a:t> </a:t>
                          </a:r>
                          <a:r>
                            <a:rPr lang="en-CA" sz="2500" baseline="0" dirty="0" err="1"/>
                            <a:t>émise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L’ </a:t>
                          </a:r>
                          <a:r>
                            <a:rPr lang="en-CA" sz="25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émission</a:t>
                          </a:r>
                          <a:r>
                            <a:rPr lang="en-CA" sz="25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des </a:t>
                          </a:r>
                          <a:r>
                            <a:rPr lang="en-CA" sz="25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rayons</a:t>
                          </a:r>
                          <a:r>
                            <a:rPr lang="en-CA" sz="25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CA" sz="25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d’haute</a:t>
                          </a:r>
                          <a:r>
                            <a:rPr lang="en-CA" sz="25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CA" sz="25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énergie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53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>
                              <a:solidFill>
                                <a:srgbClr val="000000"/>
                              </a:solidFill>
                            </a:rPr>
                            <a:t>La</a:t>
                          </a:r>
                          <a:r>
                            <a:rPr lang="en-CA" sz="2500" baseline="0" dirty="0">
                              <a:solidFill>
                                <a:srgbClr val="000000"/>
                              </a:solidFill>
                            </a:rPr>
                            <a:t> d</a:t>
                          </a:r>
                          <a:r>
                            <a:rPr lang="en-CA" sz="2500" dirty="0">
                              <a:solidFill>
                                <a:srgbClr val="000000"/>
                              </a:solidFill>
                            </a:rPr>
                            <a:t>escription de</a:t>
                          </a:r>
                          <a:r>
                            <a:rPr lang="en-CA" sz="2500" baseline="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CA" sz="2500" baseline="0" dirty="0" err="1">
                              <a:solidFill>
                                <a:srgbClr val="000000"/>
                              </a:solidFill>
                            </a:rPr>
                            <a:t>l’émission</a:t>
                          </a:r>
                          <a:endParaRPr lang="en-CA" sz="25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2500" baseline="0" dirty="0">
                              <a:latin typeface="+mn-lt"/>
                              <a:cs typeface="+mn-cs"/>
                            </a:rPr>
                            <a:t>Un </a:t>
                          </a:r>
                          <a:r>
                            <a:rPr lang="en-CA" sz="2500" baseline="0" dirty="0" err="1">
                              <a:latin typeface="+mn-lt"/>
                              <a:cs typeface="+mn-cs"/>
                            </a:rPr>
                            <a:t>no</a:t>
                          </a:r>
                          <a:r>
                            <a:rPr lang="en-CA" sz="2500" dirty="0" err="1">
                              <a:latin typeface="+mn-lt"/>
                              <a:cs typeface="+mn-cs"/>
                            </a:rPr>
                            <a:t>yau</a:t>
                          </a:r>
                          <a:r>
                            <a:rPr lang="en-CA" sz="2500" baseline="0" dirty="0">
                              <a:latin typeface="+mn-lt"/>
                              <a:cs typeface="+mn-cs"/>
                            </a:rPr>
                            <a:t> </a:t>
                          </a:r>
                          <a:r>
                            <a:rPr lang="en-CA" sz="2500" baseline="0" dirty="0" err="1">
                              <a:latin typeface="+mn-lt"/>
                              <a:cs typeface="+mn-cs"/>
                            </a:rPr>
                            <a:t>d’hélium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/>
                            <a:t>Un </a:t>
                          </a:r>
                          <a:r>
                            <a:rPr lang="en-CA" sz="2500" dirty="0" err="1"/>
                            <a:t>électron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25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Des </a:t>
                          </a:r>
                          <a:r>
                            <a:rPr lang="en-CA" sz="25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rayons</a:t>
                          </a:r>
                          <a:r>
                            <a:rPr lang="en-CA" sz="25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CA" sz="25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d’haute</a:t>
                          </a:r>
                          <a:r>
                            <a:rPr lang="en-CA" sz="25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CA" sz="25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énergie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853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>
                              <a:solidFill>
                                <a:srgbClr val="000000"/>
                              </a:solidFill>
                            </a:rPr>
                            <a:t>La</a:t>
                          </a:r>
                          <a:r>
                            <a:rPr lang="en-CA" sz="2500" baseline="0" dirty="0">
                              <a:solidFill>
                                <a:srgbClr val="000000"/>
                              </a:solidFill>
                            </a:rPr>
                            <a:t> c</a:t>
                          </a:r>
                          <a:r>
                            <a:rPr lang="en-CA" sz="2500" dirty="0">
                              <a:solidFill>
                                <a:srgbClr val="000000"/>
                              </a:solidFill>
                            </a:rPr>
                            <a:t>harge</a:t>
                          </a:r>
                          <a:r>
                            <a:rPr lang="en-CA" sz="2500" baseline="0" dirty="0">
                              <a:solidFill>
                                <a:srgbClr val="000000"/>
                              </a:solidFill>
                            </a:rPr>
                            <a:t> de </a:t>
                          </a:r>
                          <a:r>
                            <a:rPr lang="en-CA" sz="2500" baseline="0" dirty="0" err="1">
                              <a:solidFill>
                                <a:srgbClr val="000000"/>
                              </a:solidFill>
                            </a:rPr>
                            <a:t>l’émission</a:t>
                          </a:r>
                          <a:endParaRPr lang="en-CA" sz="25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/>
                            <a:t>2+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/>
                            <a:t>1-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/>
                            <a:t>0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1050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err="1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Capacité</a:t>
                          </a:r>
                          <a:r>
                            <a:rPr lang="en-CA" sz="2500" dirty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 de </a:t>
                          </a:r>
                          <a:r>
                            <a:rPr lang="en-CA" sz="2500" dirty="0" err="1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pénétration</a:t>
                          </a:r>
                          <a:endParaRPr lang="en-CA" sz="25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Arrêté</a:t>
                          </a:r>
                          <a:r>
                            <a:rPr lang="en-CA" sz="25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par le papier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baseline="0" dirty="0" err="1"/>
                            <a:t>Arrêté</a:t>
                          </a:r>
                          <a:r>
                            <a:rPr lang="en-CA" sz="2500" baseline="0" dirty="0"/>
                            <a:t> par le papier </a:t>
                          </a:r>
                          <a:r>
                            <a:rPr lang="en-CA" sz="2500" baseline="0" dirty="0" err="1"/>
                            <a:t>en</a:t>
                          </a:r>
                          <a:r>
                            <a:rPr lang="en-CA" sz="2500" baseline="0" dirty="0"/>
                            <a:t> </a:t>
                          </a:r>
                          <a:r>
                            <a:rPr lang="en-CA" sz="2500" baseline="0" dirty="0" err="1"/>
                            <a:t>métal</a:t>
                          </a:r>
                          <a:r>
                            <a:rPr lang="en-CA" sz="2500" baseline="0" dirty="0"/>
                            <a:t> </a:t>
                          </a:r>
                          <a:r>
                            <a:rPr lang="en-CA" sz="2500" baseline="0" dirty="0" err="1"/>
                            <a:t>ou</a:t>
                          </a:r>
                          <a:r>
                            <a:rPr lang="en-CA" sz="2500" baseline="0" dirty="0"/>
                            <a:t> par du </a:t>
                          </a:r>
                          <a:r>
                            <a:rPr lang="en-CA" sz="2500" baseline="0" dirty="0" err="1"/>
                            <a:t>béton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baseline="0" dirty="0" err="1"/>
                            <a:t>Arrêté</a:t>
                          </a:r>
                          <a:r>
                            <a:rPr lang="en-CA" sz="2500" baseline="0" dirty="0"/>
                            <a:t> par le </a:t>
                          </a:r>
                          <a:r>
                            <a:rPr lang="en-CA" sz="2500" baseline="0" dirty="0" err="1"/>
                            <a:t>plomb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8742250"/>
                  </p:ext>
                </p:extLst>
              </p:nvPr>
            </p:nvGraphicFramePr>
            <p:xfrm>
              <a:off x="0" y="1678892"/>
              <a:ext cx="12192000" cy="5049286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2551289"/>
                    <a:gridCol w="2765778"/>
                    <a:gridCol w="3691466"/>
                    <a:gridCol w="3183467"/>
                  </a:tblGrid>
                  <a:tr h="4725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err="1" smtClean="0">
                              <a:solidFill>
                                <a:srgbClr val="000000"/>
                              </a:solidFill>
                            </a:rPr>
                            <a:t>Propriété</a:t>
                          </a:r>
                          <a:endParaRPr lang="en-CA" sz="25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Le</a:t>
                          </a:r>
                          <a:r>
                            <a:rPr lang="en-CA" sz="2500" baseline="0" dirty="0" smtClean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 </a:t>
                          </a:r>
                          <a:r>
                            <a:rPr lang="en-CA" sz="2500" baseline="0" dirty="0" err="1" smtClean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rayonnement</a:t>
                          </a:r>
                          <a:r>
                            <a:rPr lang="en-CA" sz="2500" baseline="0" dirty="0" smtClean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 </a:t>
                          </a:r>
                          <a:r>
                            <a:rPr lang="el-GR" sz="2500" baseline="0" dirty="0" smtClean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α</a:t>
                          </a:r>
                          <a:endParaRPr lang="en-CA" sz="25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Le</a:t>
                          </a:r>
                          <a:r>
                            <a:rPr lang="en-CA" sz="2500" baseline="0" dirty="0" smtClean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 </a:t>
                          </a:r>
                          <a:r>
                            <a:rPr lang="en-CA" sz="2500" baseline="0" dirty="0" err="1" smtClean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rayonnement</a:t>
                          </a:r>
                          <a:r>
                            <a:rPr lang="en-CA" sz="2500" baseline="0" dirty="0" smtClean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 </a:t>
                          </a:r>
                          <a:r>
                            <a:rPr lang="el-GR" sz="2500" baseline="0" dirty="0" smtClean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β</a:t>
                          </a:r>
                          <a:endParaRPr lang="en-CA" sz="25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Le</a:t>
                          </a:r>
                          <a:r>
                            <a:rPr lang="en-CA" sz="2500" baseline="0" dirty="0" smtClean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 </a:t>
                          </a:r>
                          <a:r>
                            <a:rPr lang="en-CA" sz="2500" baseline="0" dirty="0" err="1" smtClean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rayonnement</a:t>
                          </a:r>
                          <a:r>
                            <a:rPr lang="en-CA" sz="2500" baseline="0" dirty="0" smtClean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 </a:t>
                          </a:r>
                          <a:r>
                            <a:rPr lang="el-GR" sz="2500" baseline="0" dirty="0" smtClean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γ</a:t>
                          </a:r>
                          <a:endParaRPr lang="en-CA" sz="25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5293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baseline="0" dirty="0" err="1" smtClean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symbole</a:t>
                          </a:r>
                          <a:r>
                            <a:rPr lang="en-CA" sz="2500" baseline="0" dirty="0" smtClean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/</a:t>
                          </a:r>
                          <a:r>
                            <a:rPr lang="en-CA" sz="2500" baseline="0" dirty="0" err="1" smtClean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particule</a:t>
                          </a:r>
                          <a:endParaRPr lang="en-CA" sz="25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92936" t="-97701" r="-250110" b="-7678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44224" t="-97701" r="-86964" b="-7678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83525" t="-97701" r="-958" b="-767816"/>
                          </a:stretch>
                        </a:blipFill>
                      </a:tcPr>
                    </a:tc>
                  </a:tr>
                  <a:tr h="12348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Description</a:t>
                          </a:r>
                          <a:r>
                            <a:rPr lang="en-CA" sz="2500" baseline="0" dirty="0" smtClean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 de la </a:t>
                          </a:r>
                          <a:r>
                            <a:rPr lang="en-CA" sz="2500" baseline="0" dirty="0" err="1" smtClean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désintégration</a:t>
                          </a:r>
                          <a:endParaRPr lang="en-CA" sz="25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err="1" smtClean="0">
                              <a:latin typeface="+mn-lt"/>
                              <a:cs typeface="+mn-cs"/>
                            </a:rPr>
                            <a:t>L’émission</a:t>
                          </a:r>
                          <a:r>
                            <a:rPr lang="en-CA" sz="2500" dirty="0" smtClean="0">
                              <a:latin typeface="+mn-lt"/>
                              <a:cs typeface="+mn-cs"/>
                            </a:rPr>
                            <a:t> </a:t>
                          </a:r>
                          <a:r>
                            <a:rPr lang="en-CA" sz="2500" dirty="0" err="1" smtClean="0">
                              <a:latin typeface="+mn-lt"/>
                              <a:cs typeface="+mn-cs"/>
                            </a:rPr>
                            <a:t>d’une</a:t>
                          </a:r>
                          <a:r>
                            <a:rPr lang="en-CA" sz="2500" baseline="0" dirty="0" smtClean="0">
                              <a:latin typeface="+mn-lt"/>
                              <a:cs typeface="+mn-cs"/>
                            </a:rPr>
                            <a:t> </a:t>
                          </a:r>
                          <a:r>
                            <a:rPr lang="en-CA" sz="2500" baseline="0" dirty="0" err="1" smtClean="0">
                              <a:latin typeface="+mn-lt"/>
                              <a:cs typeface="+mn-cs"/>
                            </a:rPr>
                            <a:t>p</a:t>
                          </a:r>
                          <a:r>
                            <a:rPr lang="en-CA" sz="2500" dirty="0" err="1" smtClean="0">
                              <a:latin typeface="+mn-lt"/>
                              <a:cs typeface="+mn-cs"/>
                            </a:rPr>
                            <a:t>articule</a:t>
                          </a:r>
                          <a:r>
                            <a:rPr lang="en-CA" sz="2500" baseline="0" dirty="0" smtClean="0">
                              <a:latin typeface="+mn-lt"/>
                              <a:cs typeface="+mn-cs"/>
                            </a:rPr>
                            <a:t> alpha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/>
                            <a:t>Un</a:t>
                          </a:r>
                          <a:r>
                            <a:rPr lang="en-CA" sz="2500" baseline="0" dirty="0" smtClean="0"/>
                            <a:t> neutron se </a:t>
                          </a:r>
                          <a:r>
                            <a:rPr lang="en-CA" sz="2500" baseline="0" dirty="0" err="1" smtClean="0"/>
                            <a:t>transforme</a:t>
                          </a:r>
                          <a:r>
                            <a:rPr lang="en-CA" sz="2500" baseline="0" dirty="0" smtClean="0"/>
                            <a:t> </a:t>
                          </a:r>
                          <a:r>
                            <a:rPr lang="en-CA" sz="2500" baseline="0" dirty="0" err="1" smtClean="0"/>
                            <a:t>en</a:t>
                          </a:r>
                          <a:r>
                            <a:rPr lang="en-CA" sz="2500" baseline="0" dirty="0" smtClean="0"/>
                            <a:t> proton et </a:t>
                          </a:r>
                          <a:r>
                            <a:rPr lang="en-CA" sz="2500" baseline="0" dirty="0" err="1" smtClean="0"/>
                            <a:t>une</a:t>
                          </a:r>
                          <a:r>
                            <a:rPr lang="en-CA" sz="2500" baseline="0" dirty="0" smtClean="0"/>
                            <a:t> </a:t>
                          </a:r>
                          <a:r>
                            <a:rPr lang="en-CA" sz="2500" baseline="0" dirty="0" err="1" smtClean="0"/>
                            <a:t>p</a:t>
                          </a:r>
                          <a:r>
                            <a:rPr lang="en-CA" sz="2500" dirty="0" err="1" smtClean="0"/>
                            <a:t>articule</a:t>
                          </a:r>
                          <a:r>
                            <a:rPr lang="en-CA" sz="2500" baseline="0" dirty="0" smtClean="0"/>
                            <a:t> </a:t>
                          </a:r>
                          <a:r>
                            <a:rPr lang="en-CA" sz="2500" baseline="0" dirty="0" err="1" smtClean="0"/>
                            <a:t>bêta</a:t>
                          </a:r>
                          <a:r>
                            <a:rPr lang="en-CA" sz="2500" baseline="0" dirty="0" smtClean="0"/>
                            <a:t> </a:t>
                          </a:r>
                          <a:r>
                            <a:rPr lang="en-CA" sz="2500" baseline="0" dirty="0" err="1" smtClean="0"/>
                            <a:t>est</a:t>
                          </a:r>
                          <a:r>
                            <a:rPr lang="en-CA" sz="2500" baseline="0" dirty="0" smtClean="0"/>
                            <a:t> </a:t>
                          </a:r>
                          <a:r>
                            <a:rPr lang="en-CA" sz="2500" baseline="0" dirty="0" err="1" smtClean="0"/>
                            <a:t>émise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L’ </a:t>
                          </a:r>
                          <a:r>
                            <a:rPr lang="en-CA" sz="25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émission</a:t>
                          </a:r>
                          <a:r>
                            <a:rPr lang="en-CA" sz="25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des </a:t>
                          </a:r>
                          <a:r>
                            <a:rPr lang="en-CA" sz="25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rayons</a:t>
                          </a:r>
                          <a:r>
                            <a:rPr lang="en-CA" sz="25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CA" sz="25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d’haute</a:t>
                          </a:r>
                          <a:r>
                            <a:rPr lang="en-CA" sz="25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CA" sz="25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énergie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853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>
                              <a:solidFill>
                                <a:srgbClr val="000000"/>
                              </a:solidFill>
                            </a:rPr>
                            <a:t>La</a:t>
                          </a:r>
                          <a:r>
                            <a:rPr lang="en-CA" sz="2500" baseline="0" dirty="0" smtClean="0">
                              <a:solidFill>
                                <a:srgbClr val="000000"/>
                              </a:solidFill>
                            </a:rPr>
                            <a:t> d</a:t>
                          </a:r>
                          <a:r>
                            <a:rPr lang="en-CA" sz="2500" dirty="0" smtClean="0">
                              <a:solidFill>
                                <a:srgbClr val="000000"/>
                              </a:solidFill>
                            </a:rPr>
                            <a:t>escription de</a:t>
                          </a:r>
                          <a:r>
                            <a:rPr lang="en-CA" sz="2500" baseline="0" dirty="0" smtClean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CA" sz="2500" baseline="0" dirty="0" err="1" smtClean="0">
                              <a:solidFill>
                                <a:srgbClr val="000000"/>
                              </a:solidFill>
                            </a:rPr>
                            <a:t>l’émission</a:t>
                          </a:r>
                          <a:endParaRPr lang="en-CA" sz="25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2500" baseline="0" dirty="0" smtClean="0">
                              <a:latin typeface="+mn-lt"/>
                              <a:cs typeface="+mn-cs"/>
                            </a:rPr>
                            <a:t>Un </a:t>
                          </a:r>
                          <a:r>
                            <a:rPr lang="en-CA" sz="2500" baseline="0" dirty="0" err="1" smtClean="0">
                              <a:latin typeface="+mn-lt"/>
                              <a:cs typeface="+mn-cs"/>
                            </a:rPr>
                            <a:t>no</a:t>
                          </a:r>
                          <a:r>
                            <a:rPr lang="en-CA" sz="2500" dirty="0" err="1" smtClean="0">
                              <a:latin typeface="+mn-lt"/>
                              <a:cs typeface="+mn-cs"/>
                            </a:rPr>
                            <a:t>yau</a:t>
                          </a:r>
                          <a:r>
                            <a:rPr lang="en-CA" sz="2500" baseline="0" dirty="0" smtClean="0">
                              <a:latin typeface="+mn-lt"/>
                              <a:cs typeface="+mn-cs"/>
                            </a:rPr>
                            <a:t> </a:t>
                          </a:r>
                          <a:r>
                            <a:rPr lang="en-CA" sz="2500" baseline="0" dirty="0" err="1" smtClean="0">
                              <a:latin typeface="+mn-lt"/>
                              <a:cs typeface="+mn-cs"/>
                            </a:rPr>
                            <a:t>d’hélium</a:t>
                          </a:r>
                          <a:endParaRPr lang="en-US" sz="1800" kern="1200" dirty="0" smtClean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/>
                            <a:t>Un </a:t>
                          </a:r>
                          <a:r>
                            <a:rPr lang="en-CA" sz="2500" dirty="0" err="1" smtClean="0"/>
                            <a:t>électron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25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Des </a:t>
                          </a:r>
                          <a:r>
                            <a:rPr lang="en-CA" sz="25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rayons</a:t>
                          </a:r>
                          <a:r>
                            <a:rPr lang="en-CA" sz="25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CA" sz="25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d’haute</a:t>
                          </a:r>
                          <a:r>
                            <a:rPr lang="en-CA" sz="25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CA" sz="25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énergie</a:t>
                          </a:r>
                          <a:endParaRPr lang="en-CA" sz="25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853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>
                              <a:solidFill>
                                <a:srgbClr val="000000"/>
                              </a:solidFill>
                            </a:rPr>
                            <a:t>La</a:t>
                          </a:r>
                          <a:r>
                            <a:rPr lang="en-CA" sz="2500" baseline="0" dirty="0" smtClean="0">
                              <a:solidFill>
                                <a:srgbClr val="000000"/>
                              </a:solidFill>
                            </a:rPr>
                            <a:t> c</a:t>
                          </a:r>
                          <a:r>
                            <a:rPr lang="en-CA" sz="2500" dirty="0" smtClean="0">
                              <a:solidFill>
                                <a:srgbClr val="000000"/>
                              </a:solidFill>
                            </a:rPr>
                            <a:t>harge</a:t>
                          </a:r>
                          <a:r>
                            <a:rPr lang="en-CA" sz="2500" baseline="0" dirty="0" smtClean="0">
                              <a:solidFill>
                                <a:srgbClr val="000000"/>
                              </a:solidFill>
                            </a:rPr>
                            <a:t> de </a:t>
                          </a:r>
                          <a:r>
                            <a:rPr lang="en-CA" sz="2500" baseline="0" dirty="0" err="1" smtClean="0">
                              <a:solidFill>
                                <a:srgbClr val="000000"/>
                              </a:solidFill>
                            </a:rPr>
                            <a:t>l’émission</a:t>
                          </a:r>
                          <a:endParaRPr lang="en-CA" sz="25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/>
                            <a:t>2+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/>
                            <a:t>1-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/>
                            <a:t>0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11050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err="1" smtClean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Capacité</a:t>
                          </a:r>
                          <a:r>
                            <a:rPr lang="en-CA" sz="2500" dirty="0" smtClean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 de </a:t>
                          </a:r>
                          <a:r>
                            <a:rPr lang="en-CA" sz="2500" dirty="0" err="1" smtClean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pénétration</a:t>
                          </a:r>
                          <a:endParaRPr lang="en-CA" sz="25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Arrêté</a:t>
                          </a:r>
                          <a:r>
                            <a:rPr lang="en-CA" sz="25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par le papier 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baseline="0" dirty="0" err="1" smtClean="0"/>
                            <a:t>Arrêté</a:t>
                          </a:r>
                          <a:r>
                            <a:rPr lang="en-CA" sz="2500" baseline="0" dirty="0" smtClean="0"/>
                            <a:t> par le papier </a:t>
                          </a:r>
                          <a:r>
                            <a:rPr lang="en-CA" sz="2500" baseline="0" dirty="0" err="1" smtClean="0"/>
                            <a:t>en</a:t>
                          </a:r>
                          <a:r>
                            <a:rPr lang="en-CA" sz="2500" baseline="0" dirty="0" smtClean="0"/>
                            <a:t> </a:t>
                          </a:r>
                          <a:r>
                            <a:rPr lang="en-CA" sz="2500" baseline="0" dirty="0" err="1" smtClean="0"/>
                            <a:t>métal</a:t>
                          </a:r>
                          <a:r>
                            <a:rPr lang="en-CA" sz="2500" baseline="0" dirty="0" smtClean="0"/>
                            <a:t> </a:t>
                          </a:r>
                          <a:r>
                            <a:rPr lang="en-CA" sz="2500" baseline="0" dirty="0" err="1" smtClean="0"/>
                            <a:t>ou</a:t>
                          </a:r>
                          <a:r>
                            <a:rPr lang="en-CA" sz="2500" baseline="0" dirty="0" smtClean="0"/>
                            <a:t> par du </a:t>
                          </a:r>
                          <a:r>
                            <a:rPr lang="en-CA" sz="2500" baseline="0" dirty="0" err="1" smtClean="0"/>
                            <a:t>béton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baseline="0" dirty="0" err="1" smtClean="0"/>
                            <a:t>Arrêté</a:t>
                          </a:r>
                          <a:r>
                            <a:rPr lang="en-CA" sz="2500" baseline="0" dirty="0" smtClean="0"/>
                            <a:t> par le </a:t>
                          </a:r>
                          <a:r>
                            <a:rPr lang="en-CA" sz="2500" baseline="0" dirty="0" err="1" smtClean="0"/>
                            <a:t>plomb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0" y="759358"/>
            <a:ext cx="1160606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isotopes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élément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ont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différents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nombres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neutrons.</a:t>
            </a:r>
          </a:p>
          <a:p>
            <a:r>
              <a:rPr lang="en-CA" sz="25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Radio-isotopes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subissent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plusieurs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formes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désintégration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radioactive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</a:t>
            </a:r>
            <a:r>
              <a:rPr lang="el-G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0119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60380" y="5397432"/>
            <a:ext cx="2869545" cy="489068"/>
          </a:xfrm>
          <a:prstGeom prst="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0" y="5397144"/>
            <a:ext cx="302582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nucléaire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#p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37805" y="4991201"/>
            <a:ext cx="1462260" cy="94346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37805" y="4954079"/>
                <a:ext cx="1462260" cy="9434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54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  <m:sup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39</m:t>
                          </m:r>
                        </m:sup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sPre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805" y="4954079"/>
                <a:ext cx="1462260" cy="94346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0" y="4305249"/>
            <a:ext cx="3737897" cy="477054"/>
          </a:xfrm>
          <a:prstGeom prst="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0" y="4305249"/>
            <a:ext cx="384432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Nombre</a:t>
            </a:r>
            <a:r>
              <a:rPr lang="en-US" sz="25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masse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#p + #n</a:t>
            </a:r>
          </a:p>
        </p:txBody>
      </p:sp>
      <p:sp>
        <p:nvSpPr>
          <p:cNvPr id="9" name="Rectangle 8"/>
          <p:cNvSpPr/>
          <p:nvPr/>
        </p:nvSpPr>
        <p:spPr>
          <a:xfrm>
            <a:off x="125888" y="3303872"/>
            <a:ext cx="4824181" cy="41469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254" y="2717304"/>
            <a:ext cx="846028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isotopes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souvent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écrits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l’aide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notation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atomique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universelle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778043" y="5158617"/>
            <a:ext cx="2455760" cy="442003"/>
          </a:xfrm>
          <a:prstGeom prst="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2425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isotopes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888" y="1232368"/>
            <a:ext cx="1180882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isotopes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atomes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élément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donné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même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nombre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protons,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nombres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neutrons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différents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2" name="Curved Connector 11"/>
          <p:cNvCxnSpPr>
            <a:stCxn id="9" idx="2"/>
            <a:endCxn id="17" idx="0"/>
          </p:cNvCxnSpPr>
          <p:nvPr/>
        </p:nvCxnSpPr>
        <p:spPr>
          <a:xfrm rot="16200000" flipH="1">
            <a:off x="2635702" y="3620845"/>
            <a:ext cx="1235511" cy="1430956"/>
          </a:xfrm>
          <a:prstGeom prst="curvedConnector3">
            <a:avLst>
              <a:gd name="adj1" fmla="val 15130"/>
            </a:avLst>
          </a:prstGeom>
          <a:ln w="190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051123" y="5337081"/>
                <a:ext cx="1475084" cy="9441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54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  <m:sup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sup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sPre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123" y="5337081"/>
                <a:ext cx="1475084" cy="94416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588255" y="5352089"/>
                <a:ext cx="1475084" cy="9372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54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  <m:sup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41</m:t>
                          </m:r>
                        </m:sup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sPre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255" y="5352089"/>
                <a:ext cx="1475084" cy="9372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3431744" y="5044985"/>
            <a:ext cx="605837" cy="40690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31745" y="5479595"/>
            <a:ext cx="605837" cy="40690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037581" y="5044985"/>
            <a:ext cx="501819" cy="8415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778043" y="5123566"/>
            <a:ext cx="254909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Symbol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6764" y="6281250"/>
            <a:ext cx="524214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nom de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isotope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potassium 39</a:t>
            </a:r>
          </a:p>
        </p:txBody>
      </p:sp>
      <p:cxnSp>
        <p:nvCxnSpPr>
          <p:cNvPr id="49" name="Curved Connector 48"/>
          <p:cNvCxnSpPr>
            <a:stCxn id="45" idx="2"/>
            <a:endCxn id="26" idx="1"/>
          </p:cNvCxnSpPr>
          <p:nvPr/>
        </p:nvCxnSpPr>
        <p:spPr>
          <a:xfrm rot="16200000" flipH="1">
            <a:off x="2417279" y="4233972"/>
            <a:ext cx="466135" cy="1562795"/>
          </a:xfrm>
          <a:prstGeom prst="curved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>
            <a:stCxn id="46" idx="2"/>
            <a:endCxn id="27" idx="2"/>
          </p:cNvCxnSpPr>
          <p:nvPr/>
        </p:nvCxnSpPr>
        <p:spPr>
          <a:xfrm rot="16200000" flipH="1">
            <a:off x="2614908" y="4766744"/>
            <a:ext cx="12700" cy="2239511"/>
          </a:xfrm>
          <a:prstGeom prst="curvedConnector3">
            <a:avLst>
              <a:gd name="adj1" fmla="val 1800000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/>
          <p:cNvCxnSpPr>
            <a:stCxn id="47" idx="2"/>
            <a:endCxn id="28" idx="3"/>
          </p:cNvCxnSpPr>
          <p:nvPr/>
        </p:nvCxnSpPr>
        <p:spPr>
          <a:xfrm rot="5400000" flipH="1">
            <a:off x="5205223" y="4799921"/>
            <a:ext cx="134877" cy="1466523"/>
          </a:xfrm>
          <a:prstGeom prst="curvedConnector4">
            <a:avLst>
              <a:gd name="adj1" fmla="val -169488"/>
              <a:gd name="adj2" fmla="val 91864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233802" y="4825484"/>
            <a:ext cx="48380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D’autres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isotopes de potassium</a:t>
            </a:r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16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29" grpId="0"/>
      <p:bldP spid="20" grpId="0" animBg="1"/>
      <p:bldP spid="17" grpId="0"/>
      <p:bldP spid="45" grpId="0" animBg="1"/>
      <p:bldP spid="24" grpId="0"/>
      <p:bldP spid="9" grpId="0" animBg="1"/>
      <p:bldP spid="5" grpId="0"/>
      <p:bldP spid="47" grpId="0" animBg="1"/>
      <p:bldP spid="4" grpId="0"/>
      <p:bldP spid="18" grpId="0"/>
      <p:bldP spid="19" grpId="0"/>
      <p:bldP spid="26" grpId="0" animBg="1"/>
      <p:bldP spid="27" grpId="0" animBg="1"/>
      <p:bldP spid="28" grpId="0" animBg="1"/>
      <p:bldP spid="30" grpId="0"/>
      <p:bldP spid="44" grpId="0"/>
      <p:bldP spid="6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3055"/>
          </a:xfrm>
        </p:spPr>
        <p:txBody>
          <a:bodyPr>
            <a:normAutofit/>
          </a:bodyPr>
          <a:lstStyle/>
          <a:p>
            <a:pPr algn="ctr"/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isotopes de potassium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096915"/>
              </p:ext>
            </p:extLst>
          </p:nvPr>
        </p:nvGraphicFramePr>
        <p:xfrm>
          <a:off x="77512" y="1529254"/>
          <a:ext cx="12036976" cy="3490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0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7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9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09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0541">
                <a:tc>
                  <a:txBody>
                    <a:bodyPr/>
                    <a:lstStyle/>
                    <a:p>
                      <a:pPr algn="ctr"/>
                      <a:endParaRPr lang="en-CA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</a:t>
                      </a:r>
                      <a:r>
                        <a:rPr lang="en-CA" sz="3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3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</a:t>
                      </a:r>
                      <a:r>
                        <a:rPr lang="en-CA" sz="3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3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</a:t>
                      </a:r>
                      <a:r>
                        <a:rPr lang="en-CA" sz="3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3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541">
                <a:tc>
                  <a:txBody>
                    <a:bodyPr/>
                    <a:lstStyle/>
                    <a:p>
                      <a:pPr algn="ctr"/>
                      <a:r>
                        <a:rPr lang="en-CA" sz="3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lang="en-CA" sz="3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protons</a:t>
                      </a:r>
                      <a:endParaRPr lang="en-CA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541">
                <a:tc>
                  <a:txBody>
                    <a:bodyPr/>
                    <a:lstStyle/>
                    <a:p>
                      <a:pPr algn="ctr"/>
                      <a:r>
                        <a:rPr lang="en-CA" sz="3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lang="en-CA" sz="3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neutrons</a:t>
                      </a:r>
                      <a:endParaRPr lang="en-CA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0309">
                <a:tc>
                  <a:txBody>
                    <a:bodyPr/>
                    <a:lstStyle/>
                    <a:p>
                      <a:pPr algn="ctr"/>
                      <a:r>
                        <a:rPr lang="en-CA" sz="3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total</a:t>
                      </a:r>
                      <a:r>
                        <a:rPr lang="en-CA" sz="3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3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d’électrons</a:t>
                      </a:r>
                      <a:endParaRPr lang="en-CA" sz="31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CA" sz="3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dans</a:t>
                      </a:r>
                      <a:r>
                        <a:rPr lang="en-CA" sz="3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 </a:t>
                      </a:r>
                      <a:r>
                        <a:rPr lang="en-CA" sz="3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atome</a:t>
                      </a:r>
                      <a:r>
                        <a:rPr lang="en-CA" sz="3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3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neutre</a:t>
                      </a:r>
                      <a:endParaRPr lang="en-CA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233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687520" y="1715398"/>
            <a:ext cx="4284779" cy="3269840"/>
          </a:xfrm>
          <a:prstGeom prst="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/>
          <p:cNvSpPr txBox="1"/>
          <p:nvPr/>
        </p:nvSpPr>
        <p:spPr>
          <a:xfrm>
            <a:off x="2635001" y="1617916"/>
            <a:ext cx="4608627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masse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atomique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moyenne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cité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 le tableau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périodique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moyenne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masses des isotopes d’un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élément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basé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leur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l’abundance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relative.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Pourquoi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est-ce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les masses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atomiques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 le tableau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périodique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souvent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décimaux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94054" y="1995382"/>
            <a:ext cx="2456083" cy="2232248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336" y="191766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3302" y="3743670"/>
            <a:ext cx="157927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39.09835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7815" y="2278557"/>
            <a:ext cx="8515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1141" y="3271942"/>
            <a:ext cx="168988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potassium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81647" y="1954306"/>
            <a:ext cx="43794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3302" y="3810551"/>
            <a:ext cx="1458345" cy="41707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9" name="Curved Connector 18"/>
          <p:cNvCxnSpPr>
            <a:stCxn id="13" idx="3"/>
            <a:endCxn id="17" idx="2"/>
          </p:cNvCxnSpPr>
          <p:nvPr/>
        </p:nvCxnSpPr>
        <p:spPr>
          <a:xfrm>
            <a:off x="1881647" y="4019091"/>
            <a:ext cx="2948263" cy="966147"/>
          </a:xfrm>
          <a:prstGeom prst="curvedConnector4">
            <a:avLst>
              <a:gd name="adj1" fmla="val 13667"/>
              <a:gd name="adj2" fmla="val 123661"/>
            </a:avLst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-65649" y="4874020"/>
                <a:ext cx="4004301" cy="2031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Pour le potassium, </a:t>
                </a:r>
              </a:p>
              <a:p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93.3% </a:t>
                </a:r>
                <a:r>
                  <a:rPr lang="en-CA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</a:t>
                </a: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CA" sz="31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PrePr>
                      <m:sub>
                        <m:r>
                          <a:rPr lang="fr-CA" sz="31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  <m:r>
                          <a:rPr lang="en-CA" sz="3100" b="0" i="1" smtClean="0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9</m:t>
                        </m:r>
                      </m:sub>
                      <m:sup>
                        <m:r>
                          <a:rPr lang="en-CA" sz="3100" b="0" i="1" smtClean="0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39</m:t>
                        </m:r>
                      </m:sup>
                      <m:e>
                        <m:r>
                          <a:rPr lang="en-CA" sz="3100" b="0" i="1" smtClean="0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𝐾</m:t>
                        </m:r>
                      </m:e>
                    </m:sPre>
                  </m:oMath>
                </a14:m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6.73% </a:t>
                </a:r>
                <a:r>
                  <a:rPr lang="en-CA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</a:t>
                </a: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CA" sz="31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PrePr>
                      <m:sub>
                        <m:r>
                          <a:rPr lang="fr-CA" sz="31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  <m:r>
                          <a:rPr lang="en-CA" sz="3100" i="1">
                            <a:latin typeface="Cambria Math"/>
                            <a:ea typeface="MS Mincho"/>
                            <a:cs typeface="Times New Roman"/>
                          </a:rPr>
                          <m:t>9</m:t>
                        </m:r>
                      </m:sub>
                      <m:sup>
                        <m:r>
                          <a:rPr lang="en-CA" sz="3100" b="0" i="1" smtClean="0">
                            <a:latin typeface="Cambria Math"/>
                            <a:ea typeface="MS Mincho"/>
                            <a:cs typeface="Times New Roman"/>
                          </a:rPr>
                          <m:t>41</m:t>
                        </m:r>
                      </m:sup>
                      <m:e>
                        <m:r>
                          <a:rPr lang="en-CA" sz="3100" i="1">
                            <a:latin typeface="Cambria Math"/>
                            <a:ea typeface="MS Mincho"/>
                            <a:cs typeface="Times New Roman"/>
                          </a:rPr>
                          <m:t>𝐾</m:t>
                        </m:r>
                      </m:e>
                    </m:sPre>
                  </m:oMath>
                </a14:m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et </a:t>
                </a:r>
              </a:p>
              <a:p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0.01% </a:t>
                </a:r>
                <a:r>
                  <a:rPr lang="en-CA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</a:t>
                </a: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CA" sz="31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CA" sz="3100" i="1">
                            <a:latin typeface="Cambria Math"/>
                          </a:rPr>
                          <m:t>1</m:t>
                        </m:r>
                        <m:r>
                          <a:rPr lang="en-CA" sz="3100" b="0" i="1" smtClean="0">
                            <a:latin typeface="Cambria Math"/>
                          </a:rPr>
                          <m:t>9</m:t>
                        </m:r>
                      </m:sub>
                      <m:sup>
                        <m:r>
                          <a:rPr lang="en-CA" sz="3100" b="0" i="1" smtClean="0">
                            <a:latin typeface="Cambria Math"/>
                          </a:rPr>
                          <m:t>40</m:t>
                        </m:r>
                      </m:sup>
                      <m:e>
                        <m:r>
                          <a:rPr lang="en-CA" sz="3100" b="0" i="1" smtClean="0">
                            <a:latin typeface="Cambria Math"/>
                          </a:rPr>
                          <m:t>𝐾</m:t>
                        </m:r>
                        <m:r>
                          <a:rPr lang="en-CA" sz="3100" b="0" i="1" smtClean="0">
                            <a:latin typeface="Cambria Math"/>
                          </a:rPr>
                          <m:t>.</m:t>
                        </m:r>
                      </m:e>
                    </m:sPre>
                  </m:oMath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5649" y="4874020"/>
                <a:ext cx="4004301" cy="2031967"/>
              </a:xfrm>
              <a:prstGeom prst="rect">
                <a:avLst/>
              </a:prstGeom>
              <a:blipFill rotWithShape="0">
                <a:blip r:embed="rId2"/>
                <a:stretch>
                  <a:fillRect l="-3653" t="-4204" r="-2740" b="-8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6" t="3039" r="7222" b="3039"/>
          <a:stretch/>
        </p:blipFill>
        <p:spPr bwMode="auto">
          <a:xfrm>
            <a:off x="7296150" y="1854486"/>
            <a:ext cx="4082050" cy="4626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19979" y="6016487"/>
            <a:ext cx="3820154" cy="44049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296150" y="5885415"/>
            <a:ext cx="40401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7.6</a:t>
            </a:r>
            <a:r>
              <a:rPr lang="en-C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Chaque</a:t>
            </a:r>
            <a:r>
              <a:rPr lang="en-C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banane</a:t>
            </a:r>
            <a:r>
              <a:rPr lang="en-C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contient</a:t>
            </a:r>
            <a:r>
              <a:rPr lang="en-C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C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même</a:t>
            </a:r>
            <a:r>
              <a:rPr lang="en-C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abundance relative </a:t>
            </a:r>
            <a:r>
              <a:rPr lang="en-C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d’isotope</a:t>
            </a:r>
            <a:r>
              <a:rPr lang="en-C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potassium.</a:t>
            </a:r>
          </a:p>
        </p:txBody>
      </p:sp>
    </p:spTree>
    <p:extLst>
      <p:ext uri="{BB962C8B-B14F-4D97-AF65-F5344CB8AC3E}">
        <p14:creationId xmlns:p14="http://schemas.microsoft.com/office/powerpoint/2010/main" val="167199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/>
      <p:bldP spid="13" grpId="0" animBg="1"/>
      <p:bldP spid="24" grpId="0"/>
      <p:bldP spid="5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76275"/>
            <a:ext cx="10515600" cy="888521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radioactivité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le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rayonnement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920" y="1007665"/>
            <a:ext cx="1194716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CA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radioactivité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libération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particules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rayons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haute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énergie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substance </a:t>
            </a: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la suite de changement dans les noyaux de ses atomes.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920" y="2257098"/>
            <a:ext cx="1194716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CA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rayonnement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réfère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aux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rayons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particules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haute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énergie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émis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des sources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radioactives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 descr="Copie de la page 287 du texte.pdf - Foxit PhantomPDF Business for ASU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2" t="35953" r="16014" b="15642"/>
          <a:stretch/>
        </p:blipFill>
        <p:spPr>
          <a:xfrm>
            <a:off x="1547945" y="3303538"/>
            <a:ext cx="9091109" cy="3429021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324356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126" y="365125"/>
            <a:ext cx="11035748" cy="1325563"/>
          </a:xfrm>
        </p:spPr>
        <p:txBody>
          <a:bodyPr>
            <a:normAutofit/>
          </a:bodyPr>
          <a:lstStyle/>
          <a:p>
            <a:pPr algn="ctr"/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IDTIMWYTIM – Radiation</a:t>
            </a:r>
            <a:b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400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vidéo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SciShow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E8D600-9C8F-4881-9A8D-D68DC1B44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938" y="1862138"/>
            <a:ext cx="557212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64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6131"/>
            <a:ext cx="10515600" cy="814647"/>
          </a:xfrm>
        </p:spPr>
        <p:txBody>
          <a:bodyPr>
            <a:normAutofit/>
          </a:bodyPr>
          <a:lstStyle/>
          <a:p>
            <a:pPr algn="ctr"/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désintégration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radioactive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987307"/>
            <a:ext cx="1194318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CA" sz="27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désintégration</a:t>
            </a:r>
            <a:r>
              <a:rPr lang="en-CA" sz="27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radioactive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processus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lequel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noyaux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d’isotopes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précurseurs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radioactifs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émettent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rayonnement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alpha,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C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gamma,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donne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produits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désintégration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désintégration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radioactive continue 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jusqu’à ce qu’un isotope stable est obtenu.</a:t>
            </a:r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7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radio-isotopes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isotopes qui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subissent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désintégration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radioactive.</a:t>
            </a:r>
          </a:p>
          <a:p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Trois types de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rayonnement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514350" indent="-514350">
              <a:buAutoNum type="arabicPeriod"/>
            </a:pP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rayonnement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alpha, </a:t>
            </a:r>
            <a:r>
              <a:rPr lang="el-G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514350" indent="-514350">
              <a:buAutoNum type="arabicPeriod"/>
            </a:pP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rayonnement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bêta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rayonnement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gamma, </a:t>
            </a:r>
            <a:r>
              <a:rPr lang="el-G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4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19922" y="1728822"/>
            <a:ext cx="2571520" cy="48832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35502" y="2404534"/>
            <a:ext cx="1768415" cy="58201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4029"/>
          </a:xfrm>
        </p:spPr>
        <p:txBody>
          <a:bodyPr>
            <a:normAutofit/>
          </a:bodyPr>
          <a:lstStyle/>
          <a:p>
            <a:pPr algn="ctr"/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rayonnement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alpha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9" t="11835" r="7764" b="6394"/>
          <a:stretch/>
        </p:blipFill>
        <p:spPr bwMode="auto">
          <a:xfrm>
            <a:off x="4332158" y="2998034"/>
            <a:ext cx="7644984" cy="3642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5188" y="3205500"/>
                <a:ext cx="4212235" cy="2842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Notez</a:t>
                </a:r>
                <a:r>
                  <a:rPr lang="en-CA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bien</a:t>
                </a:r>
                <a:r>
                  <a:rPr lang="en-CA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CA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 </a:t>
                </a:r>
                <a:r>
                  <a:rPr lang="en-CA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nombre</a:t>
                </a:r>
                <a:r>
                  <a:rPr lang="en-CA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total </a:t>
                </a:r>
                <a:r>
                  <a:rPr lang="fr-FR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protons et de neutrons avant et après la réaction sont les mêmes.</a:t>
                </a:r>
                <a:endParaRPr lang="en-CA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CA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L’identité</a:t>
                </a:r>
                <a:r>
                  <a:rPr lang="en-CA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l’ </a:t>
                </a:r>
                <a:r>
                  <a:rPr lang="en-CA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élément</a:t>
                </a:r>
                <a:r>
                  <a:rPr lang="en-CA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CA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changé</a:t>
                </a:r>
                <a:r>
                  <a:rPr lang="en-CA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CA" sz="28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PrePr>
                      <m:sub>
                        <m:r>
                          <a:rPr lang="en-CA" sz="2800" b="0" i="1" smtClean="0">
                            <a:latin typeface="Cambria Math"/>
                            <a:cs typeface="Times New Roman"/>
                          </a:rPr>
                          <m:t>88</m:t>
                        </m:r>
                      </m:sub>
                      <m:sup>
                        <m:r>
                          <a:rPr lang="en-CA" sz="2800" b="0" i="1" smtClean="0">
                            <a:latin typeface="Cambria Math"/>
                            <a:ea typeface="MS Mincho"/>
                            <a:cs typeface="Times New Roman"/>
                          </a:rPr>
                          <m:t>226</m:t>
                        </m:r>
                      </m:sup>
                      <m:e>
                        <m:r>
                          <a:rPr lang="en-CA" sz="2800" b="0" i="1" smtClean="0">
                            <a:latin typeface="Cambria Math"/>
                            <a:ea typeface="MS Mincho"/>
                            <a:cs typeface="Times New Roman"/>
                          </a:rPr>
                          <m:t>𝑅𝑎</m:t>
                        </m:r>
                      </m:e>
                    </m:sPre>
                  </m:oMath>
                </a14:m>
                <a:r>
                  <a:rPr lang="en-CA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→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CA" sz="28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PrePr>
                      <m:sub>
                        <m:r>
                          <a:rPr lang="en-CA" sz="2800" b="0" i="1" smtClean="0">
                            <a:latin typeface="Cambria Math"/>
                            <a:cs typeface="Times New Roman"/>
                          </a:rPr>
                          <m:t>86</m:t>
                        </m:r>
                      </m:sub>
                      <m:sup>
                        <m:r>
                          <a:rPr lang="en-CA" sz="2800" b="0" i="1" smtClean="0">
                            <a:latin typeface="Cambria Math"/>
                            <a:ea typeface="MS Mincho"/>
                            <a:cs typeface="Times New Roman"/>
                          </a:rPr>
                          <m:t>222</m:t>
                        </m:r>
                      </m:sup>
                      <m:e>
                        <m:r>
                          <a:rPr lang="en-CA" sz="2800" b="0" i="1" smtClean="0">
                            <a:latin typeface="Cambria Math"/>
                            <a:ea typeface="MS Mincho"/>
                            <a:cs typeface="Times New Roman"/>
                          </a:rPr>
                          <m:t>𝑅𝑛</m:t>
                        </m:r>
                      </m:e>
                    </m:sPre>
                  </m:oMath>
                </a14:m>
                <a:endParaRPr lang="en-CA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188" y="3205500"/>
                <a:ext cx="4212235" cy="2842958"/>
              </a:xfrm>
              <a:prstGeom prst="rect">
                <a:avLst/>
              </a:prstGeom>
              <a:blipFill rotWithShape="0">
                <a:blip r:embed="rId3"/>
                <a:stretch>
                  <a:fillRect l="-2464" t="-1931" r="-1304" b="-3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19922" y="1166284"/>
            <a:ext cx="11857220" cy="10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CA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rayonnement</a:t>
            </a:r>
            <a:r>
              <a:rPr lang="en-CA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alpha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CA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disintégration</a:t>
            </a:r>
            <a:r>
              <a:rPr lang="en-CA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alpha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l’émission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particule</a:t>
            </a:r>
            <a:r>
              <a:rPr lang="en-CA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alpha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du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noyau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atome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06328" y="2404534"/>
                <a:ext cx="3938322" cy="582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CA" sz="3100" i="1">
                              <a:effectLst/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sPrePr>
                        <m:sub>
                          <m:r>
                            <a:rPr lang="en-CA" sz="3100" b="0" i="1" smtClean="0">
                              <a:effectLst/>
                              <a:latin typeface="Cambria Math"/>
                              <a:ea typeface="MS Mincho"/>
                            </a:rPr>
                            <m:t>88</m:t>
                          </m:r>
                        </m:sub>
                        <m:sup>
                          <m:r>
                            <a:rPr lang="en-US" sz="3100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2</m:t>
                          </m:r>
                          <m:r>
                            <a:rPr lang="en-CA" sz="3100" b="0" i="1" smtClean="0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26</m:t>
                          </m:r>
                        </m:sup>
                        <m:e>
                          <m:r>
                            <a:rPr lang="en-CA" sz="3100" b="0" i="1" smtClean="0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𝑅𝑎</m:t>
                          </m:r>
                          <m:r>
                            <a:rPr lang="en-US" sz="3100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→ </m:t>
                          </m:r>
                          <m:sPre>
                            <m:sPrePr>
                              <m:ctrlPr>
                                <a:rPr lang="en-CA" sz="3100" i="1">
                                  <a:effectLst/>
                                  <a:latin typeface="Cambria Math" panose="02040503050406030204" pitchFamily="18" charset="0"/>
                                  <a:ea typeface="MS Mincho"/>
                                </a:rPr>
                              </m:ctrlPr>
                            </m:sPrePr>
                            <m:sub>
                              <m:r>
                                <a:rPr lang="en-CA" sz="3100" b="0" i="1" smtClean="0">
                                  <a:effectLst/>
                                  <a:latin typeface="Cambria Math"/>
                                  <a:ea typeface="MS Mincho"/>
                                </a:rPr>
                                <m:t>86</m:t>
                              </m:r>
                            </m:sub>
                            <m:sup>
                              <m:r>
                                <a:rPr lang="en-CA" sz="3100" b="0" i="1" smtClean="0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222</m:t>
                              </m:r>
                            </m:sup>
                            <m:e>
                              <m:r>
                                <a:rPr lang="en-CA" sz="3100" b="0" i="1" smtClean="0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𝑅𝑛</m:t>
                              </m:r>
                              <m:r>
                                <a:rPr lang="en-US" sz="3100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+ </m:t>
                              </m:r>
                              <m:sPre>
                                <m:sPrePr>
                                  <m:ctrlPr>
                                    <a:rPr lang="en-CA" sz="3100" i="1">
                                      <a:effectLst/>
                                      <a:latin typeface="Cambria Math" panose="02040503050406030204" pitchFamily="18" charset="0"/>
                                      <a:ea typeface="MS Mincho"/>
                                    </a:rPr>
                                  </m:ctrlPr>
                                </m:sPrePr>
                                <m:sub>
                                  <m:r>
                                    <a:rPr lang="en-US" sz="3100" i="1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3100" i="1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4</m:t>
                                  </m:r>
                                </m:sup>
                                <m:e>
                                  <m:r>
                                    <a:rPr lang="en-US" sz="3100" i="1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𝛼</m:t>
                                  </m:r>
                                </m:e>
                              </m:sPre>
                            </m:e>
                          </m:sPre>
                        </m:e>
                      </m:sPre>
                    </m:oMath>
                  </m:oMathPara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328" y="2404534"/>
                <a:ext cx="3938322" cy="58201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4437888" y="5547360"/>
            <a:ext cx="7376160" cy="98317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32157" y="5587445"/>
            <a:ext cx="754285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7.10 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noyau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atome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radium 226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contient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88 protons et 138 neutrons. 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Quand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noyau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rdium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226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subit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désintégration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alpha,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élément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different, le radon 222, et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particule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alpha.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48544" y="4925568"/>
            <a:ext cx="1471234" cy="3657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324220" y="4902674"/>
            <a:ext cx="167030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Particule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alpha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992855" y="4867637"/>
            <a:ext cx="1471234" cy="3657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893319" y="4906607"/>
            <a:ext cx="167030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Radon 222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69271" y="4869396"/>
            <a:ext cx="1471234" cy="3657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369735" y="4908366"/>
            <a:ext cx="167030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Radium 226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09623" y="2404534"/>
                <a:ext cx="1874231" cy="573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CA" sz="3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PrePr>
                      <m:sub>
                        <m:r>
                          <a:rPr lang="fr-CA" sz="31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2</m:t>
                        </m:r>
                      </m:sub>
                      <m:sup>
                        <m:r>
                          <a:rPr lang="fr-CA" sz="31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4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l-GR" sz="31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α</m:t>
                        </m:r>
                      </m:e>
                    </m:sPre>
                  </m:oMath>
                </a14:m>
                <a:r>
                  <a:rPr lang="en-CA" sz="3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ou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CA" sz="3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PrePr>
                      <m:sub>
                        <m:r>
                          <a:rPr lang="fr-CA" sz="31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2</m:t>
                        </m:r>
                      </m:sub>
                      <m:sup>
                        <m:r>
                          <a:rPr lang="fr-CA" sz="31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4</m:t>
                        </m:r>
                      </m:sup>
                      <m:e>
                        <m:r>
                          <a:rPr lang="fr-CA" sz="31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𝐻𝑒</m:t>
                        </m:r>
                      </m:e>
                    </m:sPre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623" y="2404534"/>
                <a:ext cx="1874231" cy="573811"/>
              </a:xfrm>
              <a:prstGeom prst="rect">
                <a:avLst/>
              </a:prstGeom>
              <a:blipFill rotWithShape="0">
                <a:blip r:embed="rId6"/>
                <a:stretch>
                  <a:fillRect t="-13684" b="-3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urved Connector 17"/>
          <p:cNvCxnSpPr>
            <a:stCxn id="17" idx="2"/>
            <a:endCxn id="9" idx="0"/>
          </p:cNvCxnSpPr>
          <p:nvPr/>
        </p:nvCxnSpPr>
        <p:spPr>
          <a:xfrm rot="16200000" flipH="1">
            <a:off x="1832518" y="1790312"/>
            <a:ext cx="187385" cy="1041057"/>
          </a:xfrm>
          <a:prstGeom prst="curvedConnector3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16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6" grpId="0"/>
      <p:bldP spid="7" grpId="0"/>
      <p:bldP spid="3" grpId="0" animBg="1"/>
      <p:bldP spid="8" grpId="0"/>
      <p:bldP spid="5" grpId="0" animBg="1"/>
      <p:bldP spid="10" grpId="0"/>
      <p:bldP spid="11" grpId="0" animBg="1"/>
      <p:bldP spid="12" grpId="0"/>
      <p:bldP spid="13" grpId="0" animBg="1"/>
      <p:bldP spid="1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21962" y="735614"/>
            <a:ext cx="3570111" cy="325242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5325189" y="648202"/>
            <a:ext cx="366959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masse d’un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électron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≈ 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61951" y="668874"/>
            <a:ext cx="3687332" cy="41817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TextBox 20"/>
          <p:cNvSpPr txBox="1"/>
          <p:nvPr/>
        </p:nvSpPr>
        <p:spPr>
          <a:xfrm>
            <a:off x="1076827" y="643403"/>
            <a:ext cx="38465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charge d’un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électron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-1</a:t>
            </a:r>
          </a:p>
        </p:txBody>
      </p:sp>
      <p:sp>
        <p:nvSpPr>
          <p:cNvPr id="7" name="Rectangle 6"/>
          <p:cNvSpPr/>
          <p:nvPr/>
        </p:nvSpPr>
        <p:spPr>
          <a:xfrm>
            <a:off x="5162291" y="1120457"/>
            <a:ext cx="150135" cy="23627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4986627" y="1357294"/>
            <a:ext cx="325799" cy="20595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2346" y="1084346"/>
                <a:ext cx="106284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</a:t>
                </a:r>
                <a:r>
                  <a:rPr lang="en-CA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émission</a:t>
                </a:r>
                <a:r>
                  <a:rPr lang="en-C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d’une</a:t>
                </a:r>
                <a:r>
                  <a:rPr lang="en-C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particule</a:t>
                </a:r>
                <a:r>
                  <a:rPr lang="en-C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bêta</a:t>
                </a:r>
                <a:r>
                  <a:rPr lang="en-C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CA" sz="27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CA" sz="2700" i="1">
                            <a:latin typeface="Cambria Math"/>
                          </a:rPr>
                          <m:t>−1</m:t>
                        </m:r>
                      </m:sub>
                      <m:sup>
                        <m:r>
                          <a:rPr lang="fr-CA" sz="2700" i="1">
                            <a:latin typeface="Cambria Math"/>
                          </a:rPr>
                          <m:t>0</m:t>
                        </m:r>
                      </m:sup>
                      <m:e>
                        <m:r>
                          <a:rPr lang="fr-CA" sz="2700" i="1">
                            <a:latin typeface="Cambria Math"/>
                          </a:rPr>
                          <m:t>𝛽</m:t>
                        </m:r>
                      </m:e>
                    </m:sPre>
                    <m:r>
                      <a:rPr lang="fr-CA" sz="2700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700" b="0" i="0" smtClean="0">
                        <a:latin typeface="Cambria Math" panose="02040503050406030204" pitchFamily="18" charset="0"/>
                      </a:rPr>
                      <m:t>ou</m:t>
                    </m:r>
                  </m:oMath>
                </a14:m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CA" sz="27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CA" sz="2700" i="1">
                            <a:latin typeface="Cambria Math"/>
                          </a:rPr>
                          <m:t>−1</m:t>
                        </m:r>
                      </m:sub>
                      <m:sup>
                        <m:r>
                          <a:rPr lang="fr-CA" sz="2700" i="1">
                            <a:latin typeface="Cambria Math"/>
                          </a:rPr>
                          <m:t>0</m:t>
                        </m:r>
                      </m:sup>
                      <m:e>
                        <m:r>
                          <a:rPr lang="en-CA" sz="2700" b="0" i="1" smtClean="0">
                            <a:latin typeface="Cambria Math"/>
                          </a:rPr>
                          <m:t>𝑒</m:t>
                        </m:r>
                      </m:e>
                    </m:sPre>
                    <m:r>
                      <a:rPr lang="en-CA" sz="2700" b="0" i="1" smtClean="0">
                        <a:latin typeface="Cambria Math"/>
                      </a:rPr>
                      <m:t>.</m:t>
                    </m:r>
                  </m:oMath>
                </a14:m>
                <a:endParaRPr lang="en-CA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46" y="1084346"/>
                <a:ext cx="10628487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1089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691" y="71002"/>
            <a:ext cx="10515600" cy="852820"/>
          </a:xfrm>
        </p:spPr>
        <p:txBody>
          <a:bodyPr>
            <a:normAutofit/>
          </a:bodyPr>
          <a:lstStyle/>
          <a:p>
            <a:pPr algn="ctr"/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rayonnement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bêta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911" y="5038518"/>
            <a:ext cx="11947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désintégration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bêta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un neutron se change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proton et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électron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proton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demeure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noyau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pendant que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l’électron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sort du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noyau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avec beaucoup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d’énergie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Notez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la masse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atomique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reste même mais le numéro atomique change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" t="2095" r="5134" b="16768"/>
          <a:stretch/>
        </p:blipFill>
        <p:spPr bwMode="auto">
          <a:xfrm>
            <a:off x="4014613" y="1690659"/>
            <a:ext cx="7540557" cy="32647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Curved Connector 9"/>
          <p:cNvCxnSpPr>
            <a:stCxn id="7" idx="0"/>
            <a:endCxn id="9" idx="2"/>
          </p:cNvCxnSpPr>
          <p:nvPr/>
        </p:nvCxnSpPr>
        <p:spPr>
          <a:xfrm rot="5400000" flipH="1" flipV="1">
            <a:off x="6142388" y="155828"/>
            <a:ext cx="59601" cy="1869659"/>
          </a:xfrm>
          <a:prstGeom prst="curvedConnector3">
            <a:avLst>
              <a:gd name="adj1" fmla="val 50000"/>
            </a:avLst>
          </a:prstGeom>
          <a:ln>
            <a:solidFill>
              <a:srgbClr val="0033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17" idx="0"/>
            <a:endCxn id="18" idx="2"/>
          </p:cNvCxnSpPr>
          <p:nvPr/>
        </p:nvCxnSpPr>
        <p:spPr>
          <a:xfrm rot="16200000" flipV="1">
            <a:off x="3942448" y="150215"/>
            <a:ext cx="270249" cy="2143910"/>
          </a:xfrm>
          <a:prstGeom prst="curvedConnector3">
            <a:avLst>
              <a:gd name="adj1" fmla="val 70715"/>
            </a:avLst>
          </a:prstGeom>
          <a:ln>
            <a:solidFill>
              <a:srgbClr val="0033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9208" y="3029083"/>
                <a:ext cx="3820533" cy="5879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ea typeface="MS Mincho"/>
                    <a:cs typeface="Times New Roman"/>
                  </a:rPr>
                  <a:t>.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CA" sz="3100" i="1">
                            <a:effectLst/>
                            <a:latin typeface="Cambria Math" panose="02040503050406030204" pitchFamily="18" charset="0"/>
                            <a:ea typeface="MS Mincho"/>
                          </a:rPr>
                        </m:ctrlPr>
                      </m:sPrePr>
                      <m:sub>
                        <m:r>
                          <a:rPr lang="en-CA" sz="3100" b="0" i="1" smtClean="0">
                            <a:effectLst/>
                            <a:latin typeface="Cambria Math"/>
                            <a:ea typeface="MS Mincho"/>
                          </a:rPr>
                          <m:t>53</m:t>
                        </m:r>
                      </m:sub>
                      <m:sup>
                        <m:r>
                          <a:rPr lang="en-CA" sz="3100" b="0" i="1" smtClean="0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131</m:t>
                        </m:r>
                      </m:sup>
                      <m:e>
                        <m:r>
                          <a:rPr lang="en-CA" sz="3100" b="0" i="1" smtClean="0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𝐼</m:t>
                        </m:r>
                        <m:r>
                          <a:rPr lang="en-CA" sz="3100" b="0" i="1" smtClean="0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 → </m:t>
                        </m:r>
                        <m:sPre>
                          <m:sPrePr>
                            <m:ctrlPr>
                              <a:rPr lang="en-CA" sz="3100" i="1">
                                <a:effectLst/>
                                <a:latin typeface="Cambria Math" panose="02040503050406030204" pitchFamily="18" charset="0"/>
                                <a:ea typeface="MS Mincho"/>
                              </a:rPr>
                            </m:ctrlPr>
                          </m:sPrePr>
                          <m:sub>
                            <m:r>
                              <a:rPr lang="en-CA" sz="3100" b="0" i="1" smtClean="0">
                                <a:effectLst/>
                                <a:latin typeface="Cambria Math"/>
                                <a:ea typeface="MS Mincho"/>
                              </a:rPr>
                              <m:t>54</m:t>
                            </m:r>
                          </m:sub>
                          <m:sup>
                            <m:r>
                              <a:rPr lang="en-CA" sz="3100" b="0" i="1" smtClean="0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131</m:t>
                            </m:r>
                          </m:sup>
                          <m:e>
                            <m:r>
                              <a:rPr lang="en-CA" sz="3100" b="0" i="1" smtClean="0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𝑋𝑒</m:t>
                            </m:r>
                            <m:r>
                              <a:rPr lang="en-US" sz="3100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+ </m:t>
                            </m:r>
                            <m:sPre>
                              <m:sPrePr>
                                <m:ctrlPr>
                                  <a:rPr lang="en-CA" sz="3100" i="1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</a:rPr>
                                </m:ctrlPr>
                              </m:sPrePr>
                              <m:sub>
                                <m:r>
                                  <a:rPr lang="en-CA" sz="3100" b="0" i="1" smtClean="0">
                                    <a:effectLst/>
                                    <a:latin typeface="Cambria Math"/>
                                    <a:ea typeface="MS Mincho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en-CA" sz="3100" b="0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0</m:t>
                                </m:r>
                              </m:sup>
                              <m:e>
                                <m:r>
                                  <m:rPr>
                                    <m:sty m:val="p"/>
                                  </m:rPr>
                                  <a:rPr lang="el-GR" sz="3100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β</m:t>
                                </m:r>
                              </m:e>
                            </m:sPre>
                          </m:e>
                        </m:sPre>
                      </m:e>
                    </m:sPre>
                  </m:oMath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08" y="3029083"/>
                <a:ext cx="3820533" cy="587918"/>
              </a:xfrm>
              <a:prstGeom prst="rect">
                <a:avLst/>
              </a:prstGeom>
              <a:blipFill rotWithShape="1">
                <a:blip r:embed="rId4"/>
                <a:stretch>
                  <a:fillRect l="-1438" b="-1041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4072532" y="4310850"/>
            <a:ext cx="7424718" cy="60065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951007" y="4284972"/>
            <a:ext cx="754624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7.11 La </a:t>
            </a:r>
            <a:r>
              <a:rPr lang="en-C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particule</a:t>
            </a:r>
            <a:r>
              <a:rPr lang="en-C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bêta</a:t>
            </a:r>
            <a:r>
              <a:rPr lang="en-C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C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émise</a:t>
            </a:r>
            <a:r>
              <a:rPr lang="en-C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Durant la </a:t>
            </a:r>
            <a:r>
              <a:rPr lang="en-C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désintégration</a:t>
            </a:r>
            <a:r>
              <a:rPr lang="en-C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bêta</a:t>
            </a:r>
            <a:r>
              <a:rPr lang="en-C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possède une grande énergie.  Elle peut pénétrer la peau humaine et endommager les cellules.</a:t>
            </a:r>
            <a:endParaRPr lang="en-CA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072795" y="3639895"/>
            <a:ext cx="1471234" cy="3657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9948471" y="3617002"/>
            <a:ext cx="1548779" cy="384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particule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béta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346092" y="3642784"/>
            <a:ext cx="1471234" cy="3657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246556" y="3622712"/>
            <a:ext cx="167030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xénon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131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057951" y="3681358"/>
            <a:ext cx="1471234" cy="3657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000218" y="3617000"/>
            <a:ext cx="167030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iode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131 </a:t>
            </a:r>
          </a:p>
        </p:txBody>
      </p:sp>
    </p:spTree>
    <p:extLst>
      <p:ext uri="{BB962C8B-B14F-4D97-AF65-F5344CB8AC3E}">
        <p14:creationId xmlns:p14="http://schemas.microsoft.com/office/powerpoint/2010/main" val="288698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18" grpId="0" animBg="1"/>
      <p:bldP spid="21" grpId="0"/>
      <p:bldP spid="7" grpId="1" animBg="1"/>
      <p:bldP spid="17" grpId="0" animBg="1"/>
      <p:bldP spid="4" grpId="0"/>
      <p:bldP spid="14" grpId="0"/>
      <p:bldP spid="32" grpId="0" animBg="1"/>
      <p:bldP spid="33" grpId="0"/>
      <p:bldP spid="35" grpId="0" animBg="1"/>
      <p:bldP spid="36" grpId="0"/>
      <p:bldP spid="37" grpId="0" animBg="1"/>
      <p:bldP spid="38" grpId="0"/>
      <p:bldP spid="39" grpId="0" animBg="1"/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14184</TotalTime>
  <Words>832</Words>
  <Application>Microsoft Office PowerPoint</Application>
  <PresentationFormat>Widescreen</PresentationFormat>
  <Paragraphs>134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La théorie atomique, les isotopes et la désintégration radioactive</vt:lpstr>
      <vt:lpstr>Les isotopes</vt:lpstr>
      <vt:lpstr>Des isotopes de potassium</vt:lpstr>
      <vt:lpstr>Pourquoi est-ce que les masses atomiques sur le tableau périodique sont souvent des décimaux?</vt:lpstr>
      <vt:lpstr>La radioactivité et le rayonnement</vt:lpstr>
      <vt:lpstr>IDTIMWYTIM – Radiation une vidéo de SciShow</vt:lpstr>
      <vt:lpstr>La désintégration radioactive</vt:lpstr>
      <vt:lpstr>Le rayonnement alpha</vt:lpstr>
      <vt:lpstr>Le rayonnement bêta</vt:lpstr>
      <vt:lpstr>Le rayonnement gamma</vt:lpstr>
      <vt:lpstr>Certains isotopes peuvent subir plusieurs désintégrations avant d’obtenir une forme stable</vt:lpstr>
      <vt:lpstr>La capacité de penetration relative entre la désintégration alpha, la désintégration bêta, et la désintégration gamma</vt:lpstr>
      <vt:lpstr>Une question d’un ancien examen provincial</vt:lpstr>
      <vt:lpstr>Résumé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composés 2</dc:title>
  <dc:creator>Jeff O'Keefe</dc:creator>
  <cp:lastModifiedBy>Jeff</cp:lastModifiedBy>
  <cp:revision>432</cp:revision>
  <cp:lastPrinted>2015-10-30T20:00:59Z</cp:lastPrinted>
  <dcterms:created xsi:type="dcterms:W3CDTF">2014-10-10T03:39:54Z</dcterms:created>
  <dcterms:modified xsi:type="dcterms:W3CDTF">2021-05-21T20:32:29Z</dcterms:modified>
</cp:coreProperties>
</file>